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panose="020B0604020202020204" charset="0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gFU/GpiNq4d4HBXK4XGhJgJMHd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66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07177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6442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365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5816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7570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539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4342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227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593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1"/>
          <p:cNvSpPr/>
          <p:nvPr/>
        </p:nvSpPr>
        <p:spPr>
          <a:xfrm>
            <a:off x="6319599" y="765929"/>
            <a:ext cx="7477601" cy="166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49"/>
              <a:buFont typeface="Inter"/>
              <a:buNone/>
            </a:pPr>
            <a:r>
              <a:rPr lang="en-US" sz="5249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COVID-19 Vaccines: A Closer Look</a:t>
            </a:r>
            <a:endParaRPr sz="524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6319599" y="2765584"/>
            <a:ext cx="7477601" cy="106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Explore the development process, efficacy, safety, global distribution challenges, vaccine hesitancy, potential side effects, and the impact of vaccination on controlling the pandemic.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6319700" y="4323877"/>
            <a:ext cx="7477500" cy="266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b="0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Done by,</a:t>
            </a:r>
          </a:p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b="0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Neharika.K</a:t>
            </a:r>
          </a:p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dirty="0" smtClean="0">
                <a:solidFill>
                  <a:srgbClr val="E5E0DF"/>
                </a:solidFill>
                <a:latin typeface="Inter"/>
                <a:ea typeface="Inter"/>
                <a:cs typeface="Calibri"/>
                <a:sym typeface="Inter"/>
              </a:rPr>
              <a:t>Shalu Priya.R</a:t>
            </a:r>
          </a:p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b="0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Calibri"/>
                <a:sym typeface="Inter"/>
              </a:rPr>
              <a:t>Sandhiya.B</a:t>
            </a:r>
          </a:p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dirty="0" smtClean="0">
                <a:solidFill>
                  <a:srgbClr val="E5E0DF"/>
                </a:solidFill>
                <a:latin typeface="Inter"/>
                <a:ea typeface="Inter"/>
                <a:cs typeface="Calibri"/>
                <a:sym typeface="Inter"/>
              </a:rPr>
              <a:t>Sree Lekha.S</a:t>
            </a:r>
          </a:p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b="0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Calibri"/>
                <a:sym typeface="Inter"/>
              </a:rPr>
              <a:t>Surthika Binzey.S</a:t>
            </a:r>
          </a:p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"/>
          <p:cNvSpPr txBox="1"/>
          <p:nvPr/>
        </p:nvSpPr>
        <p:spPr>
          <a:xfrm>
            <a:off x="9528175" y="7009250"/>
            <a:ext cx="513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285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2397906" y="423117"/>
            <a:ext cx="98346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75"/>
              <a:buFont typeface="Inter"/>
              <a:buNone/>
            </a:pPr>
            <a:r>
              <a:rPr lang="en-US" sz="4075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COVID-19 Vaccine Development Process</a:t>
            </a:r>
            <a:endParaRPr sz="407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2687598" y="1953697"/>
            <a:ext cx="41315" cy="5383292"/>
          </a:xfrm>
          <a:prstGeom prst="rect">
            <a:avLst/>
          </a:prstGeom>
          <a:solidFill>
            <a:srgbClr val="140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2941082" y="2327612"/>
            <a:ext cx="724614" cy="41315"/>
          </a:xfrm>
          <a:prstGeom prst="rect">
            <a:avLst/>
          </a:prstGeom>
          <a:solidFill>
            <a:srgbClr val="140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2475309" y="2115503"/>
            <a:ext cx="465773" cy="465773"/>
          </a:xfrm>
          <a:prstGeom prst="roundRect">
            <a:avLst>
              <a:gd name="adj" fmla="val 20004"/>
            </a:avLst>
          </a:prstGeom>
          <a:solidFill>
            <a:srgbClr val="110080"/>
          </a:solidFill>
          <a:ln w="12850" cap="flat" cmpd="sng">
            <a:solidFill>
              <a:srgbClr val="140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2636639" y="2154198"/>
            <a:ext cx="143113" cy="38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4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46"/>
              <a:buFont typeface="Inter"/>
              <a:buNone/>
            </a:pPr>
            <a:r>
              <a:rPr lang="en-US" sz="2446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44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3827034" y="1953696"/>
            <a:ext cx="3561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3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37"/>
              <a:buFont typeface="Inter"/>
              <a:buNone/>
            </a:pPr>
            <a:r>
              <a:rPr lang="en-US" sz="2037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Research &amp; Preclinical Studies</a:t>
            </a:r>
            <a:endParaRPr sz="20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3846909" y="2691289"/>
            <a:ext cx="8385810" cy="33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15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29"/>
              <a:buFont typeface="Inter"/>
              <a:buNone/>
            </a:pPr>
            <a:r>
              <a:rPr lang="en-US" sz="1629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Extensive laboratory research and testing of potential vaccine candidates.</a:t>
            </a:r>
            <a:endParaRPr sz="162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2941082" y="4191060"/>
            <a:ext cx="724614" cy="41315"/>
          </a:xfrm>
          <a:prstGeom prst="rect">
            <a:avLst/>
          </a:prstGeom>
          <a:solidFill>
            <a:srgbClr val="140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2475309" y="3978950"/>
            <a:ext cx="465773" cy="465773"/>
          </a:xfrm>
          <a:prstGeom prst="roundRect">
            <a:avLst>
              <a:gd name="adj" fmla="val 20004"/>
            </a:avLst>
          </a:prstGeom>
          <a:solidFill>
            <a:srgbClr val="110080"/>
          </a:solidFill>
          <a:ln w="12850" cap="flat" cmpd="sng">
            <a:solidFill>
              <a:srgbClr val="140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2617589" y="4017645"/>
            <a:ext cx="181213" cy="38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4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46"/>
              <a:buFont typeface="Inter"/>
              <a:buNone/>
            </a:pPr>
            <a:r>
              <a:rPr lang="en-US" sz="2446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44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3846909" y="4024193"/>
            <a:ext cx="2070497" cy="32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3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37"/>
              <a:buFont typeface="Inter"/>
              <a:buNone/>
            </a:pPr>
            <a:r>
              <a:rPr lang="en-US" sz="2037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Clinical Trials</a:t>
            </a:r>
            <a:endParaRPr sz="20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3846909" y="4554736"/>
            <a:ext cx="8385810" cy="33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15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29"/>
              <a:buFont typeface="Inter"/>
              <a:buNone/>
            </a:pPr>
            <a:r>
              <a:rPr lang="en-US" sz="1629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Phases 1, 2, and 3 trials to evaluate safety, efficacy, and dosing.</a:t>
            </a:r>
            <a:endParaRPr sz="162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2941082" y="6054507"/>
            <a:ext cx="724614" cy="41315"/>
          </a:xfrm>
          <a:prstGeom prst="rect">
            <a:avLst/>
          </a:prstGeom>
          <a:solidFill>
            <a:srgbClr val="140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2475309" y="5842397"/>
            <a:ext cx="465773" cy="465773"/>
          </a:xfrm>
          <a:prstGeom prst="roundRect">
            <a:avLst>
              <a:gd name="adj" fmla="val 20004"/>
            </a:avLst>
          </a:prstGeom>
          <a:solidFill>
            <a:srgbClr val="110080"/>
          </a:solidFill>
          <a:ln w="12850" cap="flat" cmpd="sng">
            <a:solidFill>
              <a:srgbClr val="140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2613779" y="5881092"/>
            <a:ext cx="188833" cy="38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4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46"/>
              <a:buFont typeface="Inter"/>
              <a:buNone/>
            </a:pPr>
            <a:r>
              <a:rPr lang="en-US" sz="2446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44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3846909" y="5652941"/>
            <a:ext cx="2427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3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37"/>
              <a:buFont typeface="Inter"/>
              <a:buNone/>
            </a:pPr>
            <a:r>
              <a:rPr lang="en-US" sz="2037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Regulatory Approval</a:t>
            </a:r>
            <a:endParaRPr sz="20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3846909" y="6418183"/>
            <a:ext cx="8385810" cy="33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15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29"/>
              <a:buFont typeface="Inter"/>
              <a:buNone/>
            </a:pPr>
            <a:r>
              <a:rPr lang="en-US" sz="1629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Review of data by regulatory authorities followed by approval if proven safe and effective.</a:t>
            </a:r>
            <a:endParaRPr sz="162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2037993" y="839986"/>
            <a:ext cx="10554414" cy="138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Inter"/>
              <a:buNone/>
            </a:pPr>
            <a:r>
              <a:rPr lang="en-US" sz="4374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Efficacy and Safety of Approved Vaccines</a:t>
            </a: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Google Shape;60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7993" y="2673072"/>
            <a:ext cx="5110520" cy="315849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"/>
          <p:cNvSpPr/>
          <p:nvPr/>
        </p:nvSpPr>
        <p:spPr>
          <a:xfrm>
            <a:off x="2037993" y="6109216"/>
            <a:ext cx="2221944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Inter"/>
              <a:buNone/>
            </a:pPr>
            <a:r>
              <a:rPr lang="en-US" sz="2187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Efficacy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"/>
          <p:cNvSpPr/>
          <p:nvPr/>
        </p:nvSpPr>
        <p:spPr>
          <a:xfrm>
            <a:off x="2037993" y="6678573"/>
            <a:ext cx="5110520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Approved vaccines have shown high efficacy in preventing COVID-19 infections.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1768" y="2673072"/>
            <a:ext cx="5110639" cy="315860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"/>
          <p:cNvSpPr/>
          <p:nvPr/>
        </p:nvSpPr>
        <p:spPr>
          <a:xfrm>
            <a:off x="7481768" y="6109335"/>
            <a:ext cx="2221944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Inter"/>
              <a:buNone/>
            </a:pPr>
            <a:r>
              <a:rPr lang="en-US" sz="2187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Safety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7481768" y="6678692"/>
            <a:ext cx="5110639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Clinical trials have demonstrated that approved vaccines have a favorable safety profile.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1881543" y="735459"/>
            <a:ext cx="78210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Inter"/>
              <a:buNone/>
            </a:pPr>
            <a:r>
              <a:rPr lang="en-US" sz="4374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Global Distribution Challenges</a:t>
            </a: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2037993" y="2820948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110080"/>
          </a:solidFill>
          <a:ln w="13800" cap="flat" cmpd="sng">
            <a:solidFill>
              <a:srgbClr val="140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2273975" y="2855504"/>
            <a:ext cx="2448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87"/>
              <a:buFont typeface="Inter"/>
              <a:buNone/>
            </a:pPr>
            <a:r>
              <a:rPr lang="en-US" sz="2187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Supply Constraints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4"/>
          <p:cNvSpPr/>
          <p:nvPr/>
        </p:nvSpPr>
        <p:spPr>
          <a:xfrm>
            <a:off x="2352225" y="3626287"/>
            <a:ext cx="46941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Inadequate vaccine production capacity leading to limited supply.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7426285" y="2820948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110080"/>
          </a:solidFill>
          <a:ln w="13800" cap="flat" cmpd="sng">
            <a:solidFill>
              <a:srgbClr val="140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7584042" y="2821030"/>
            <a:ext cx="3245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87"/>
              <a:buFont typeface="Inter"/>
              <a:buNone/>
            </a:pPr>
            <a:r>
              <a:rPr lang="en-US" sz="2187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Cold Chain Requirements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4"/>
          <p:cNvSpPr/>
          <p:nvPr/>
        </p:nvSpPr>
        <p:spPr>
          <a:xfrm>
            <a:off x="7662267" y="3626287"/>
            <a:ext cx="4694158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Transporting and storing vaccines at ultra-low temperatures in some cases.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4"/>
          <p:cNvSpPr/>
          <p:nvPr/>
        </p:nvSpPr>
        <p:spPr>
          <a:xfrm>
            <a:off x="2037993" y="4795242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110080"/>
          </a:solidFill>
          <a:ln w="13800" cap="flat" cmpd="sng">
            <a:solidFill>
              <a:srgbClr val="140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2273975" y="4795187"/>
            <a:ext cx="22218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87"/>
              <a:buFont typeface="Inter"/>
              <a:buNone/>
            </a:pPr>
            <a:r>
              <a:rPr lang="en-US" sz="2187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Equitable Access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2273975" y="5600581"/>
            <a:ext cx="4694158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Ensuring fair and equitable distribution across countries and populations.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7426285" y="4795242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110080"/>
          </a:solidFill>
          <a:ln w="13800" cap="flat" cmpd="sng">
            <a:solidFill>
              <a:srgbClr val="140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7584042" y="4795249"/>
            <a:ext cx="3515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87"/>
              <a:buFont typeface="Inter"/>
              <a:buNone/>
            </a:pPr>
            <a:r>
              <a:rPr lang="en-US" sz="2187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Logistics and Infrastructure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7662267" y="5600581"/>
            <a:ext cx="4694158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Establishing efficient systems for vaccine distribution in remote areas.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1944118" y="1072448"/>
            <a:ext cx="99234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Inter"/>
              <a:buNone/>
            </a:pPr>
            <a:r>
              <a:rPr lang="en-US" sz="4374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Vaccine Hesitancy and Misinformation</a:t>
            </a: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2037993" y="368177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00" cap="flat" cmpd="sng">
            <a:solidFill>
              <a:srgbClr val="140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2209086" y="3723442"/>
            <a:ext cx="157758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24"/>
              <a:buFont typeface="Inter"/>
              <a:buNone/>
            </a:pPr>
            <a:r>
              <a:rPr lang="en-US" sz="2624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62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2760100" y="3386243"/>
            <a:ext cx="26481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87"/>
              <a:buFont typeface="Inter"/>
              <a:buNone/>
            </a:pPr>
            <a:r>
              <a:rPr lang="en-US" sz="2187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Impact of Misinformation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2760107" y="4674632"/>
            <a:ext cx="2647950" cy="106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Misleading information can undermine public trust in vaccines.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5630228" y="368177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00" cap="flat" cmpd="sng">
            <a:solidFill>
              <a:srgbClr val="140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5782270" y="3723442"/>
            <a:ext cx="195858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24"/>
              <a:buFont typeface="Inter"/>
              <a:buNone/>
            </a:pPr>
            <a:r>
              <a:rPr lang="en-US" sz="2624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62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6380305" y="3386239"/>
            <a:ext cx="25920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87"/>
              <a:buFont typeface="Inter"/>
              <a:buNone/>
            </a:pPr>
            <a:r>
              <a:rPr lang="en-US" sz="2187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Educating the Public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6352342" y="4327446"/>
            <a:ext cx="2647950" cy="142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Effective communication to address concerns and provide accurate information.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9222462" y="368177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00" cap="flat" cmpd="sng">
            <a:solidFill>
              <a:srgbClr val="140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9370695" y="3723442"/>
            <a:ext cx="203478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24"/>
              <a:buFont typeface="Inter"/>
              <a:buNone/>
            </a:pPr>
            <a:r>
              <a:rPr lang="en-US" sz="2624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62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9972551" y="3386239"/>
            <a:ext cx="2648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87"/>
              <a:buFont typeface="Inter"/>
              <a:buNone/>
            </a:pPr>
            <a:r>
              <a:rPr lang="en-US" sz="2187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Building Vaccine Confidence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9944576" y="4674632"/>
            <a:ext cx="2647950" cy="106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Highlighting the benefits and safety of vaccines to combat hesitancy.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"/>
          <p:cNvSpPr/>
          <p:nvPr/>
        </p:nvSpPr>
        <p:spPr>
          <a:xfrm>
            <a:off x="2037993" y="839986"/>
            <a:ext cx="10554414" cy="138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Inter"/>
              <a:buNone/>
            </a:pPr>
            <a:r>
              <a:rPr lang="en-US" sz="4374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Potential Side Effects and Risk Assessment</a:t>
            </a: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7993" y="2673072"/>
            <a:ext cx="5110520" cy="3158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6"/>
          <p:cNvSpPr/>
          <p:nvPr/>
        </p:nvSpPr>
        <p:spPr>
          <a:xfrm>
            <a:off x="2037993" y="5905816"/>
            <a:ext cx="2752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Inter"/>
              <a:buNone/>
            </a:pPr>
            <a:r>
              <a:rPr lang="en-US" sz="2187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Common Side Effects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2037993" y="6678573"/>
            <a:ext cx="5110520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Mild side effects such as soreness at the injection site and fatigue are temporary.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1768" y="2673072"/>
            <a:ext cx="5110639" cy="315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6"/>
          <p:cNvSpPr/>
          <p:nvPr/>
        </p:nvSpPr>
        <p:spPr>
          <a:xfrm>
            <a:off x="7575643" y="5831673"/>
            <a:ext cx="22218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Inter"/>
              <a:buNone/>
            </a:pPr>
            <a:r>
              <a:rPr lang="en-US" sz="2187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Risk Assessment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7481768" y="6678692"/>
            <a:ext cx="5110639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The overall benefits of vaccination outweigh the potential risks.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"/>
          <p:cNvSpPr/>
          <p:nvPr/>
        </p:nvSpPr>
        <p:spPr>
          <a:xfrm>
            <a:off x="2037993" y="1158359"/>
            <a:ext cx="10554414" cy="138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Inter"/>
              <a:buNone/>
            </a:pPr>
            <a:r>
              <a:rPr lang="en-US" sz="4374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Impact of Vaccination on Controlling the Pandemic</a:t>
            </a: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7"/>
          <p:cNvSpPr/>
          <p:nvPr/>
        </p:nvSpPr>
        <p:spPr>
          <a:xfrm>
            <a:off x="7293054" y="2991445"/>
            <a:ext cx="44410" cy="4079677"/>
          </a:xfrm>
          <a:prstGeom prst="rect">
            <a:avLst/>
          </a:prstGeom>
          <a:solidFill>
            <a:srgbClr val="140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"/>
          <p:cNvSpPr/>
          <p:nvPr/>
        </p:nvSpPr>
        <p:spPr>
          <a:xfrm>
            <a:off x="7565172" y="3392745"/>
            <a:ext cx="777597" cy="44410"/>
          </a:xfrm>
          <a:prstGeom prst="rect">
            <a:avLst/>
          </a:prstGeom>
          <a:solidFill>
            <a:srgbClr val="140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"/>
          <p:cNvSpPr/>
          <p:nvPr/>
        </p:nvSpPr>
        <p:spPr>
          <a:xfrm>
            <a:off x="7065228" y="31650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00" cap="flat" cmpd="sng">
            <a:solidFill>
              <a:srgbClr val="140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"/>
          <p:cNvSpPr/>
          <p:nvPr/>
        </p:nvSpPr>
        <p:spPr>
          <a:xfrm>
            <a:off x="7236321" y="3206710"/>
            <a:ext cx="157758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24"/>
              <a:buFont typeface="Inter"/>
              <a:buNone/>
            </a:pPr>
            <a:r>
              <a:rPr lang="en-US" sz="2624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62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8537258" y="2859516"/>
            <a:ext cx="29949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87"/>
              <a:buFont typeface="Inter"/>
              <a:buNone/>
            </a:pPr>
            <a:r>
              <a:rPr lang="en-US" sz="2187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Reducing Transmission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/>
          <p:nvPr/>
        </p:nvSpPr>
        <p:spPr>
          <a:xfrm>
            <a:off x="8537258" y="3782973"/>
            <a:ext cx="4055150" cy="106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Vaccination plays a crucial role in breaking the chain of COVID-19 transmission.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6287631" y="4503599"/>
            <a:ext cx="777597" cy="44410"/>
          </a:xfrm>
          <a:prstGeom prst="rect">
            <a:avLst/>
          </a:prstGeom>
          <a:solidFill>
            <a:srgbClr val="140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"/>
          <p:cNvSpPr/>
          <p:nvPr/>
        </p:nvSpPr>
        <p:spPr>
          <a:xfrm>
            <a:off x="7065228" y="42758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00" cap="flat" cmpd="sng">
            <a:solidFill>
              <a:srgbClr val="140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"/>
          <p:cNvSpPr/>
          <p:nvPr/>
        </p:nvSpPr>
        <p:spPr>
          <a:xfrm>
            <a:off x="7217271" y="4317563"/>
            <a:ext cx="195858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24"/>
              <a:buFont typeface="Inter"/>
              <a:buNone/>
            </a:pPr>
            <a:r>
              <a:rPr lang="en-US" sz="2624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62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2819043" y="4074144"/>
            <a:ext cx="32742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87"/>
              <a:buFont typeface="Inter"/>
              <a:buNone/>
            </a:pPr>
            <a:r>
              <a:rPr lang="en-US" sz="2187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Hospitalizations &amp; Deaths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2037993" y="4893826"/>
            <a:ext cx="4055150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Vaccines significantly reduce severe illness and mortality rates.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7565172" y="5694819"/>
            <a:ext cx="777597" cy="44410"/>
          </a:xfrm>
          <a:prstGeom prst="rect">
            <a:avLst/>
          </a:prstGeom>
          <a:solidFill>
            <a:srgbClr val="140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7065228" y="546711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00" cap="flat" cmpd="sng">
            <a:solidFill>
              <a:srgbClr val="140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7213461" y="5508784"/>
            <a:ext cx="203478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24"/>
              <a:buFont typeface="Inter"/>
              <a:buNone/>
            </a:pPr>
            <a:r>
              <a:rPr lang="en-US" sz="2624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62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8537258" y="5515689"/>
            <a:ext cx="2221944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87"/>
              <a:buFont typeface="Inter"/>
              <a:buNone/>
            </a:pPr>
            <a:r>
              <a:rPr lang="en-US" sz="2187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Her immunity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8537258" y="6085046"/>
            <a:ext cx="4055150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Reaching herd immunity through vaccination can help return to normalcy.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00" cap="flat" cmpd="sng">
            <a:solidFill>
              <a:srgbClr val="56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2037993" y="1793200"/>
            <a:ext cx="10554414" cy="138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Inter"/>
              <a:buNone/>
            </a:pPr>
            <a:r>
              <a:rPr lang="en-US" sz="4374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Future Perspectives and Ongoing Research</a:t>
            </a: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2037993" y="3626287"/>
            <a:ext cx="3370064" cy="2810113"/>
          </a:xfrm>
          <a:prstGeom prst="roundRect">
            <a:avLst>
              <a:gd name="adj" fmla="val 3558"/>
            </a:avLst>
          </a:prstGeom>
          <a:solidFill>
            <a:srgbClr val="110080"/>
          </a:solidFill>
          <a:ln w="13800" cap="flat" cmpd="sng">
            <a:solidFill>
              <a:srgbClr val="140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2336575" y="3633181"/>
            <a:ext cx="28980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87"/>
              <a:buFont typeface="Inter"/>
              <a:buNone/>
            </a:pPr>
            <a:r>
              <a:rPr lang="en-US" sz="2187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Variants and Booster Shots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2273975" y="4778812"/>
            <a:ext cx="2898100" cy="142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Research continues to evaluate vaccine effectiveness against emerging variants.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5630228" y="3626287"/>
            <a:ext cx="3370064" cy="2810113"/>
          </a:xfrm>
          <a:prstGeom prst="roundRect">
            <a:avLst>
              <a:gd name="adj" fmla="val 3558"/>
            </a:avLst>
          </a:prstGeom>
          <a:solidFill>
            <a:srgbClr val="110080"/>
          </a:solidFill>
          <a:ln w="13800" cap="flat" cmpd="sng">
            <a:solidFill>
              <a:srgbClr val="140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"/>
          <p:cNvSpPr/>
          <p:nvPr/>
        </p:nvSpPr>
        <p:spPr>
          <a:xfrm>
            <a:off x="5988047" y="3633231"/>
            <a:ext cx="2654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87"/>
              <a:buFont typeface="Inter"/>
              <a:buNone/>
            </a:pPr>
            <a:r>
              <a:rPr lang="en-US" sz="2187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Long-Term Immunity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5866209" y="4431625"/>
            <a:ext cx="2898100" cy="106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Studying the duration of protection provided by COVID-19 vaccines.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9222462" y="3626287"/>
            <a:ext cx="3370064" cy="2810113"/>
          </a:xfrm>
          <a:prstGeom prst="roundRect">
            <a:avLst>
              <a:gd name="adj" fmla="val 3558"/>
            </a:avLst>
          </a:prstGeom>
          <a:solidFill>
            <a:srgbClr val="110080"/>
          </a:solidFill>
          <a:ln w="13800" cap="flat" cmpd="sng">
            <a:solidFill>
              <a:srgbClr val="140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"/>
          <p:cNvSpPr/>
          <p:nvPr/>
        </p:nvSpPr>
        <p:spPr>
          <a:xfrm>
            <a:off x="9458444" y="3633193"/>
            <a:ext cx="25920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87"/>
              <a:buFont typeface="Inter"/>
              <a:buNone/>
            </a:pPr>
            <a:r>
              <a:rPr lang="en-US" sz="2187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Global Collaboration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8"/>
          <p:cNvSpPr/>
          <p:nvPr/>
        </p:nvSpPr>
        <p:spPr>
          <a:xfrm>
            <a:off x="9458444" y="4431625"/>
            <a:ext cx="2898100" cy="142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Ongoing efforts to ensure equitable access and support vaccination programs worldwide.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Inter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KITE STUDENT</cp:lastModifiedBy>
  <cp:revision>2</cp:revision>
  <dcterms:created xsi:type="dcterms:W3CDTF">2023-10-11T06:34:01Z</dcterms:created>
  <dcterms:modified xsi:type="dcterms:W3CDTF">2023-10-11T08:23:47Z</dcterms:modified>
</cp:coreProperties>
</file>